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208" autoAdjust="0"/>
    <p:restoredTop sz="94660"/>
  </p:normalViewPr>
  <p:slideViewPr>
    <p:cSldViewPr>
      <p:cViewPr varScale="1">
        <p:scale>
          <a:sx n="69" d="100"/>
          <a:sy n="69" d="100"/>
        </p:scale>
        <p:origin x="-528"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 Id="rId4" Type="http://schemas.openxmlformats.org/officeDocument/2006/relationships/image" Target="../media/image7.png"/></Relationships>
</file>

<file path=ppt/diagrams/_rels/drawing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1.png"/><Relationship Id="rId1" Type="http://schemas.openxmlformats.org/officeDocument/2006/relationships/image" Target="../media/image41.png"/><Relationship Id="rId4" Type="http://schemas.openxmlformats.org/officeDocument/2006/relationships/image" Target="../media/image7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BDA116-A561-4917-BEBE-C74D0907CF4A}" type="doc">
      <dgm:prSet loTypeId="urn:microsoft.com/office/officeart/2005/8/layout/pList1#1" loCatId="list" qsTypeId="urn:microsoft.com/office/officeart/2005/8/quickstyle/simple1" qsCatId="simple" csTypeId="urn:microsoft.com/office/officeart/2005/8/colors/accent1_2" csCatId="accent1" phldr="1"/>
      <dgm:spPr/>
      <dgm:t>
        <a:bodyPr/>
        <a:lstStyle/>
        <a:p>
          <a:endParaRPr lang="es-MX"/>
        </a:p>
      </dgm:t>
    </dgm:pt>
    <dgm:pt modelId="{6FE78A22-6F18-4DBC-B219-1F486ECF5916}">
      <dgm:prSet phldrT="[Texto]"/>
      <dgm:spPr/>
      <dgm:t>
        <a:bodyPr/>
        <a:lstStyle/>
        <a:p>
          <a:r>
            <a:rPr lang="es-MX" dirty="0" smtClean="0"/>
            <a:t>HOSPITAL</a:t>
          </a:r>
          <a:endParaRPr lang="es-MX" dirty="0"/>
        </a:p>
      </dgm:t>
    </dgm:pt>
    <dgm:pt modelId="{D973635B-A9F2-4C4B-98A6-17EDAFBB4C21}" type="parTrans" cxnId="{11155067-3A4B-421E-AAD2-59B74F0CCA8F}">
      <dgm:prSet/>
      <dgm:spPr/>
      <dgm:t>
        <a:bodyPr/>
        <a:lstStyle/>
        <a:p>
          <a:endParaRPr lang="es-MX"/>
        </a:p>
      </dgm:t>
    </dgm:pt>
    <dgm:pt modelId="{817B190F-8C7A-4E54-BC51-DED20BBEEC44}" type="sibTrans" cxnId="{11155067-3A4B-421E-AAD2-59B74F0CCA8F}">
      <dgm:prSet/>
      <dgm:spPr/>
      <dgm:t>
        <a:bodyPr/>
        <a:lstStyle/>
        <a:p>
          <a:endParaRPr lang="es-MX"/>
        </a:p>
      </dgm:t>
    </dgm:pt>
    <dgm:pt modelId="{4B4CD89F-5432-4275-A282-F60292942291}">
      <dgm:prSet phldrT="[Texto]"/>
      <dgm:spPr/>
      <dgm:t>
        <a:bodyPr/>
        <a:lstStyle/>
        <a:p>
          <a:r>
            <a:rPr lang="es-MX" dirty="0" smtClean="0"/>
            <a:t>PLANTA LAVADORA</a:t>
          </a:r>
          <a:endParaRPr lang="es-MX" dirty="0"/>
        </a:p>
      </dgm:t>
    </dgm:pt>
    <dgm:pt modelId="{CD3266D7-3350-49E6-A64F-64EAEF3658C8}" type="parTrans" cxnId="{C5FE17DF-136D-4640-A413-9D058619E72C}">
      <dgm:prSet/>
      <dgm:spPr/>
      <dgm:t>
        <a:bodyPr/>
        <a:lstStyle/>
        <a:p>
          <a:endParaRPr lang="es-MX"/>
        </a:p>
      </dgm:t>
    </dgm:pt>
    <dgm:pt modelId="{AE218AD8-2410-474A-A8F1-8BA6C120DF67}" type="sibTrans" cxnId="{C5FE17DF-136D-4640-A413-9D058619E72C}">
      <dgm:prSet/>
      <dgm:spPr/>
      <dgm:t>
        <a:bodyPr/>
        <a:lstStyle/>
        <a:p>
          <a:endParaRPr lang="es-MX"/>
        </a:p>
      </dgm:t>
    </dgm:pt>
    <dgm:pt modelId="{47EFEE7C-0A07-448C-8FD3-479E30B68A3C}">
      <dgm:prSet phldrT="[Texto]"/>
      <dgm:spPr/>
      <dgm:t>
        <a:bodyPr/>
        <a:lstStyle/>
        <a:p>
          <a:r>
            <a:rPr lang="es-MX" dirty="0" smtClean="0"/>
            <a:t>PLAZA DE LA CUCHILLA</a:t>
          </a:r>
          <a:endParaRPr lang="es-MX" dirty="0"/>
        </a:p>
      </dgm:t>
    </dgm:pt>
    <dgm:pt modelId="{DC55A289-4109-420D-951B-189A380C792B}" type="parTrans" cxnId="{8D795D13-C2C8-40E1-9B8F-FDB46CF5276F}">
      <dgm:prSet/>
      <dgm:spPr/>
      <dgm:t>
        <a:bodyPr/>
        <a:lstStyle/>
        <a:p>
          <a:endParaRPr lang="es-MX"/>
        </a:p>
      </dgm:t>
    </dgm:pt>
    <dgm:pt modelId="{219E81B3-0EDD-4D61-851D-8410B9AAC8FD}" type="sibTrans" cxnId="{8D795D13-C2C8-40E1-9B8F-FDB46CF5276F}">
      <dgm:prSet/>
      <dgm:spPr/>
      <dgm:t>
        <a:bodyPr/>
        <a:lstStyle/>
        <a:p>
          <a:endParaRPr lang="es-MX"/>
        </a:p>
      </dgm:t>
    </dgm:pt>
    <dgm:pt modelId="{F40E7F3F-F5AE-4B27-89BA-C9808AD80981}">
      <dgm:prSet phldrT="[Texto]"/>
      <dgm:spPr/>
      <dgm:t>
        <a:bodyPr/>
        <a:lstStyle/>
        <a:p>
          <a:r>
            <a:rPr lang="es-MX" dirty="0" smtClean="0"/>
            <a:t>ARROYO LA CUCHILLA</a:t>
          </a:r>
          <a:endParaRPr lang="es-MX" dirty="0"/>
        </a:p>
      </dgm:t>
    </dgm:pt>
    <dgm:pt modelId="{8CBC380E-A7F2-4F55-822E-EC431C4C9AAD}" type="parTrans" cxnId="{00C32944-A966-42A1-A405-1719A6B6C133}">
      <dgm:prSet/>
      <dgm:spPr/>
      <dgm:t>
        <a:bodyPr/>
        <a:lstStyle/>
        <a:p>
          <a:endParaRPr lang="es-MX"/>
        </a:p>
      </dgm:t>
    </dgm:pt>
    <dgm:pt modelId="{D6AA0C61-BCC1-43A3-A75F-C123498A3B83}" type="sibTrans" cxnId="{00C32944-A966-42A1-A405-1719A6B6C133}">
      <dgm:prSet/>
      <dgm:spPr/>
      <dgm:t>
        <a:bodyPr/>
        <a:lstStyle/>
        <a:p>
          <a:endParaRPr lang="es-MX"/>
        </a:p>
      </dgm:t>
    </dgm:pt>
    <dgm:pt modelId="{3728D91B-F7BF-447D-AC62-B0A367987BC0}" type="pres">
      <dgm:prSet presAssocID="{3BBDA116-A561-4917-BEBE-C74D0907CF4A}" presName="Name0" presStyleCnt="0">
        <dgm:presLayoutVars>
          <dgm:dir/>
          <dgm:resizeHandles val="exact"/>
        </dgm:presLayoutVars>
      </dgm:prSet>
      <dgm:spPr/>
      <dgm:t>
        <a:bodyPr/>
        <a:lstStyle/>
        <a:p>
          <a:endParaRPr lang="es-MX"/>
        </a:p>
      </dgm:t>
    </dgm:pt>
    <dgm:pt modelId="{6374FA5F-DD4F-47A8-8590-EAD5D68871C2}" type="pres">
      <dgm:prSet presAssocID="{6FE78A22-6F18-4DBC-B219-1F486ECF5916}" presName="compNode" presStyleCnt="0"/>
      <dgm:spPr/>
    </dgm:pt>
    <dgm:pt modelId="{0C98EC21-6022-4738-8DF8-193069A23DFC}" type="pres">
      <dgm:prSet presAssocID="{6FE78A22-6F18-4DBC-B219-1F486ECF5916}" presName="pictRect" presStyleLbl="node1" presStyleIdx="0" presStyleCnt="4" custScaleX="112757" custScaleY="129850"/>
      <dgm:spPr>
        <a:blipFill rotWithShape="1">
          <a:blip xmlns:r="http://schemas.openxmlformats.org/officeDocument/2006/relationships" r:embed="rId1"/>
          <a:stretch>
            <a:fillRect/>
          </a:stretch>
        </a:blipFill>
      </dgm:spPr>
      <dgm:t>
        <a:bodyPr/>
        <a:lstStyle/>
        <a:p>
          <a:endParaRPr lang="es-MX"/>
        </a:p>
      </dgm:t>
    </dgm:pt>
    <dgm:pt modelId="{9C7561C5-16D3-4C2D-9DB7-BCAC00970FA4}" type="pres">
      <dgm:prSet presAssocID="{6FE78A22-6F18-4DBC-B219-1F486ECF5916}" presName="textRect" presStyleLbl="revTx" presStyleIdx="0" presStyleCnt="4">
        <dgm:presLayoutVars>
          <dgm:bulletEnabled val="1"/>
        </dgm:presLayoutVars>
      </dgm:prSet>
      <dgm:spPr/>
      <dgm:t>
        <a:bodyPr/>
        <a:lstStyle/>
        <a:p>
          <a:endParaRPr lang="es-MX"/>
        </a:p>
      </dgm:t>
    </dgm:pt>
    <dgm:pt modelId="{E808FCD8-5366-4F08-8D16-D51E4CAF07BD}" type="pres">
      <dgm:prSet presAssocID="{817B190F-8C7A-4E54-BC51-DED20BBEEC44}" presName="sibTrans" presStyleLbl="sibTrans2D1" presStyleIdx="0" presStyleCnt="0"/>
      <dgm:spPr/>
      <dgm:t>
        <a:bodyPr/>
        <a:lstStyle/>
        <a:p>
          <a:endParaRPr lang="es-MX"/>
        </a:p>
      </dgm:t>
    </dgm:pt>
    <dgm:pt modelId="{14849499-DFF5-4AC0-AB99-DB867D6F4228}" type="pres">
      <dgm:prSet presAssocID="{4B4CD89F-5432-4275-A282-F60292942291}" presName="compNode" presStyleCnt="0"/>
      <dgm:spPr/>
    </dgm:pt>
    <dgm:pt modelId="{079DB33A-7D1A-4CCE-9398-EA29AC02AF72}" type="pres">
      <dgm:prSet presAssocID="{4B4CD89F-5432-4275-A282-F60292942291}" presName="pictRect" presStyleLbl="node1" presStyleIdx="1" presStyleCnt="4" custScaleX="113014" custScaleY="125427"/>
      <dgm:spPr>
        <a:blipFill rotWithShape="1">
          <a:blip xmlns:r="http://schemas.openxmlformats.org/officeDocument/2006/relationships" r:embed="rId2"/>
          <a:stretch>
            <a:fillRect/>
          </a:stretch>
        </a:blipFill>
      </dgm:spPr>
    </dgm:pt>
    <dgm:pt modelId="{FC7CA819-01E9-473F-8E97-7B546893B9BE}" type="pres">
      <dgm:prSet presAssocID="{4B4CD89F-5432-4275-A282-F60292942291}" presName="textRect" presStyleLbl="revTx" presStyleIdx="1" presStyleCnt="4">
        <dgm:presLayoutVars>
          <dgm:bulletEnabled val="1"/>
        </dgm:presLayoutVars>
      </dgm:prSet>
      <dgm:spPr/>
      <dgm:t>
        <a:bodyPr/>
        <a:lstStyle/>
        <a:p>
          <a:endParaRPr lang="es-MX"/>
        </a:p>
      </dgm:t>
    </dgm:pt>
    <dgm:pt modelId="{4BE42248-9340-4B9C-A149-7C4AB222EC19}" type="pres">
      <dgm:prSet presAssocID="{AE218AD8-2410-474A-A8F1-8BA6C120DF67}" presName="sibTrans" presStyleLbl="sibTrans2D1" presStyleIdx="0" presStyleCnt="0"/>
      <dgm:spPr/>
      <dgm:t>
        <a:bodyPr/>
        <a:lstStyle/>
        <a:p>
          <a:endParaRPr lang="es-MX"/>
        </a:p>
      </dgm:t>
    </dgm:pt>
    <dgm:pt modelId="{749CD184-06AD-4CDB-9498-8952D2C972A4}" type="pres">
      <dgm:prSet presAssocID="{47EFEE7C-0A07-448C-8FD3-479E30B68A3C}" presName="compNode" presStyleCnt="0"/>
      <dgm:spPr/>
    </dgm:pt>
    <dgm:pt modelId="{195D1202-849B-4CC1-AD4D-FC80E991CB31}" type="pres">
      <dgm:prSet presAssocID="{47EFEE7C-0A07-448C-8FD3-479E30B68A3C}" presName="pictRect" presStyleLbl="node1" presStyleIdx="2" presStyleCnt="4"/>
      <dgm:spPr>
        <a:blipFill rotWithShape="1">
          <a:blip xmlns:r="http://schemas.openxmlformats.org/officeDocument/2006/relationships" r:embed="rId3"/>
          <a:stretch>
            <a:fillRect/>
          </a:stretch>
        </a:blipFill>
      </dgm:spPr>
    </dgm:pt>
    <dgm:pt modelId="{99B58C15-FBDD-4E01-97AF-2991ECA33B88}" type="pres">
      <dgm:prSet presAssocID="{47EFEE7C-0A07-448C-8FD3-479E30B68A3C}" presName="textRect" presStyleLbl="revTx" presStyleIdx="2" presStyleCnt="4">
        <dgm:presLayoutVars>
          <dgm:bulletEnabled val="1"/>
        </dgm:presLayoutVars>
      </dgm:prSet>
      <dgm:spPr/>
      <dgm:t>
        <a:bodyPr/>
        <a:lstStyle/>
        <a:p>
          <a:endParaRPr lang="es-MX"/>
        </a:p>
      </dgm:t>
    </dgm:pt>
    <dgm:pt modelId="{0DA9DAE3-FC47-4174-9801-FE9F76E217CE}" type="pres">
      <dgm:prSet presAssocID="{219E81B3-0EDD-4D61-851D-8410B9AAC8FD}" presName="sibTrans" presStyleLbl="sibTrans2D1" presStyleIdx="0" presStyleCnt="0"/>
      <dgm:spPr/>
      <dgm:t>
        <a:bodyPr/>
        <a:lstStyle/>
        <a:p>
          <a:endParaRPr lang="es-MX"/>
        </a:p>
      </dgm:t>
    </dgm:pt>
    <dgm:pt modelId="{E0C9B349-D386-483E-9F59-A7DA308A82BD}" type="pres">
      <dgm:prSet presAssocID="{F40E7F3F-F5AE-4B27-89BA-C9808AD80981}" presName="compNode" presStyleCnt="0"/>
      <dgm:spPr/>
    </dgm:pt>
    <dgm:pt modelId="{94661F46-EE9D-4125-A54A-B5556122335D}" type="pres">
      <dgm:prSet presAssocID="{F40E7F3F-F5AE-4B27-89BA-C9808AD80981}" presName="pictRect" presStyleLbl="node1" presStyleIdx="3" presStyleCnt="4" custScaleX="112491" custScaleY="109203"/>
      <dgm:spPr>
        <a:blipFill rotWithShape="1">
          <a:blip xmlns:r="http://schemas.openxmlformats.org/officeDocument/2006/relationships" r:embed="rId4"/>
          <a:stretch>
            <a:fillRect/>
          </a:stretch>
        </a:blipFill>
      </dgm:spPr>
    </dgm:pt>
    <dgm:pt modelId="{C6DB18B7-1E2C-4230-9689-E3D9E1B388ED}" type="pres">
      <dgm:prSet presAssocID="{F40E7F3F-F5AE-4B27-89BA-C9808AD80981}" presName="textRect" presStyleLbl="revTx" presStyleIdx="3" presStyleCnt="4">
        <dgm:presLayoutVars>
          <dgm:bulletEnabled val="1"/>
        </dgm:presLayoutVars>
      </dgm:prSet>
      <dgm:spPr/>
      <dgm:t>
        <a:bodyPr/>
        <a:lstStyle/>
        <a:p>
          <a:endParaRPr lang="es-MX"/>
        </a:p>
      </dgm:t>
    </dgm:pt>
  </dgm:ptLst>
  <dgm:cxnLst>
    <dgm:cxn modelId="{83132449-727A-49F2-B341-FC709C7D57C5}" type="presOf" srcId="{817B190F-8C7A-4E54-BC51-DED20BBEEC44}" destId="{E808FCD8-5366-4F08-8D16-D51E4CAF07BD}" srcOrd="0" destOrd="0" presId="urn:microsoft.com/office/officeart/2005/8/layout/pList1#1"/>
    <dgm:cxn modelId="{00C32944-A966-42A1-A405-1719A6B6C133}" srcId="{3BBDA116-A561-4917-BEBE-C74D0907CF4A}" destId="{F40E7F3F-F5AE-4B27-89BA-C9808AD80981}" srcOrd="3" destOrd="0" parTransId="{8CBC380E-A7F2-4F55-822E-EC431C4C9AAD}" sibTransId="{D6AA0C61-BCC1-43A3-A75F-C123498A3B83}"/>
    <dgm:cxn modelId="{8D795D13-C2C8-40E1-9B8F-FDB46CF5276F}" srcId="{3BBDA116-A561-4917-BEBE-C74D0907CF4A}" destId="{47EFEE7C-0A07-448C-8FD3-479E30B68A3C}" srcOrd="2" destOrd="0" parTransId="{DC55A289-4109-420D-951B-189A380C792B}" sibTransId="{219E81B3-0EDD-4D61-851D-8410B9AAC8FD}"/>
    <dgm:cxn modelId="{CF40726D-3136-490C-A3E2-B5A9FCD32E19}" type="presOf" srcId="{3BBDA116-A561-4917-BEBE-C74D0907CF4A}" destId="{3728D91B-F7BF-447D-AC62-B0A367987BC0}" srcOrd="0" destOrd="0" presId="urn:microsoft.com/office/officeart/2005/8/layout/pList1#1"/>
    <dgm:cxn modelId="{82DCCE72-4C2F-459E-ABCB-713029FD3757}" type="presOf" srcId="{F40E7F3F-F5AE-4B27-89BA-C9808AD80981}" destId="{C6DB18B7-1E2C-4230-9689-E3D9E1B388ED}" srcOrd="0" destOrd="0" presId="urn:microsoft.com/office/officeart/2005/8/layout/pList1#1"/>
    <dgm:cxn modelId="{FF558EA1-E8AB-4394-BB58-585016EC8F4D}" type="presOf" srcId="{219E81B3-0EDD-4D61-851D-8410B9AAC8FD}" destId="{0DA9DAE3-FC47-4174-9801-FE9F76E217CE}" srcOrd="0" destOrd="0" presId="urn:microsoft.com/office/officeart/2005/8/layout/pList1#1"/>
    <dgm:cxn modelId="{23DC6DBB-24FE-4B5E-B741-6A0B6E90A4DD}" type="presOf" srcId="{6FE78A22-6F18-4DBC-B219-1F486ECF5916}" destId="{9C7561C5-16D3-4C2D-9DB7-BCAC00970FA4}" srcOrd="0" destOrd="0" presId="urn:microsoft.com/office/officeart/2005/8/layout/pList1#1"/>
    <dgm:cxn modelId="{C5FE17DF-136D-4640-A413-9D058619E72C}" srcId="{3BBDA116-A561-4917-BEBE-C74D0907CF4A}" destId="{4B4CD89F-5432-4275-A282-F60292942291}" srcOrd="1" destOrd="0" parTransId="{CD3266D7-3350-49E6-A64F-64EAEF3658C8}" sibTransId="{AE218AD8-2410-474A-A8F1-8BA6C120DF67}"/>
    <dgm:cxn modelId="{B42022F0-1C76-4417-9D43-F1DE2F35C4B3}" type="presOf" srcId="{47EFEE7C-0A07-448C-8FD3-479E30B68A3C}" destId="{99B58C15-FBDD-4E01-97AF-2991ECA33B88}" srcOrd="0" destOrd="0" presId="urn:microsoft.com/office/officeart/2005/8/layout/pList1#1"/>
    <dgm:cxn modelId="{9B046781-8431-4E08-A3ED-3524FF88133F}" type="presOf" srcId="{4B4CD89F-5432-4275-A282-F60292942291}" destId="{FC7CA819-01E9-473F-8E97-7B546893B9BE}" srcOrd="0" destOrd="0" presId="urn:microsoft.com/office/officeart/2005/8/layout/pList1#1"/>
    <dgm:cxn modelId="{AAC63498-FDC8-437B-A514-1E1B973B0168}" type="presOf" srcId="{AE218AD8-2410-474A-A8F1-8BA6C120DF67}" destId="{4BE42248-9340-4B9C-A149-7C4AB222EC19}" srcOrd="0" destOrd="0" presId="urn:microsoft.com/office/officeart/2005/8/layout/pList1#1"/>
    <dgm:cxn modelId="{11155067-3A4B-421E-AAD2-59B74F0CCA8F}" srcId="{3BBDA116-A561-4917-BEBE-C74D0907CF4A}" destId="{6FE78A22-6F18-4DBC-B219-1F486ECF5916}" srcOrd="0" destOrd="0" parTransId="{D973635B-A9F2-4C4B-98A6-17EDAFBB4C21}" sibTransId="{817B190F-8C7A-4E54-BC51-DED20BBEEC44}"/>
    <dgm:cxn modelId="{C3A8D187-79FE-439A-86A5-0CA174222EE9}" type="presParOf" srcId="{3728D91B-F7BF-447D-AC62-B0A367987BC0}" destId="{6374FA5F-DD4F-47A8-8590-EAD5D68871C2}" srcOrd="0" destOrd="0" presId="urn:microsoft.com/office/officeart/2005/8/layout/pList1#1"/>
    <dgm:cxn modelId="{2DC6A333-7820-421C-94E9-F7DAF8AFB709}" type="presParOf" srcId="{6374FA5F-DD4F-47A8-8590-EAD5D68871C2}" destId="{0C98EC21-6022-4738-8DF8-193069A23DFC}" srcOrd="0" destOrd="0" presId="urn:microsoft.com/office/officeart/2005/8/layout/pList1#1"/>
    <dgm:cxn modelId="{CA08615D-09FB-46E3-B2F5-23AA72E87432}" type="presParOf" srcId="{6374FA5F-DD4F-47A8-8590-EAD5D68871C2}" destId="{9C7561C5-16D3-4C2D-9DB7-BCAC00970FA4}" srcOrd="1" destOrd="0" presId="urn:microsoft.com/office/officeart/2005/8/layout/pList1#1"/>
    <dgm:cxn modelId="{3401B914-92DD-4E8A-AEA0-2E67695AEE5F}" type="presParOf" srcId="{3728D91B-F7BF-447D-AC62-B0A367987BC0}" destId="{E808FCD8-5366-4F08-8D16-D51E4CAF07BD}" srcOrd="1" destOrd="0" presId="urn:microsoft.com/office/officeart/2005/8/layout/pList1#1"/>
    <dgm:cxn modelId="{74FC44D7-44E4-4F01-A3DA-095211F8FC94}" type="presParOf" srcId="{3728D91B-F7BF-447D-AC62-B0A367987BC0}" destId="{14849499-DFF5-4AC0-AB99-DB867D6F4228}" srcOrd="2" destOrd="0" presId="urn:microsoft.com/office/officeart/2005/8/layout/pList1#1"/>
    <dgm:cxn modelId="{91A9E068-B507-47A8-AFF3-54CA4342BDCC}" type="presParOf" srcId="{14849499-DFF5-4AC0-AB99-DB867D6F4228}" destId="{079DB33A-7D1A-4CCE-9398-EA29AC02AF72}" srcOrd="0" destOrd="0" presId="urn:microsoft.com/office/officeart/2005/8/layout/pList1#1"/>
    <dgm:cxn modelId="{7799078E-F062-476E-A889-AAB848610AA8}" type="presParOf" srcId="{14849499-DFF5-4AC0-AB99-DB867D6F4228}" destId="{FC7CA819-01E9-473F-8E97-7B546893B9BE}" srcOrd="1" destOrd="0" presId="urn:microsoft.com/office/officeart/2005/8/layout/pList1#1"/>
    <dgm:cxn modelId="{1A541443-A7B1-4C86-8549-348AC8BAE7AD}" type="presParOf" srcId="{3728D91B-F7BF-447D-AC62-B0A367987BC0}" destId="{4BE42248-9340-4B9C-A149-7C4AB222EC19}" srcOrd="3" destOrd="0" presId="urn:microsoft.com/office/officeart/2005/8/layout/pList1#1"/>
    <dgm:cxn modelId="{968AA3E3-EB15-4292-BFB5-282AE92BC7FD}" type="presParOf" srcId="{3728D91B-F7BF-447D-AC62-B0A367987BC0}" destId="{749CD184-06AD-4CDB-9498-8952D2C972A4}" srcOrd="4" destOrd="0" presId="urn:microsoft.com/office/officeart/2005/8/layout/pList1#1"/>
    <dgm:cxn modelId="{625DAF44-01D7-468C-9796-9EC592B855CF}" type="presParOf" srcId="{749CD184-06AD-4CDB-9498-8952D2C972A4}" destId="{195D1202-849B-4CC1-AD4D-FC80E991CB31}" srcOrd="0" destOrd="0" presId="urn:microsoft.com/office/officeart/2005/8/layout/pList1#1"/>
    <dgm:cxn modelId="{8BEA2E86-5AB6-43F5-AA33-0884AEA670EA}" type="presParOf" srcId="{749CD184-06AD-4CDB-9498-8952D2C972A4}" destId="{99B58C15-FBDD-4E01-97AF-2991ECA33B88}" srcOrd="1" destOrd="0" presId="urn:microsoft.com/office/officeart/2005/8/layout/pList1#1"/>
    <dgm:cxn modelId="{68E77297-3A96-4D15-88B4-8537D3BA21D2}" type="presParOf" srcId="{3728D91B-F7BF-447D-AC62-B0A367987BC0}" destId="{0DA9DAE3-FC47-4174-9801-FE9F76E217CE}" srcOrd="5" destOrd="0" presId="urn:microsoft.com/office/officeart/2005/8/layout/pList1#1"/>
    <dgm:cxn modelId="{75306636-80C4-4F5C-965D-CF0A8DA820BD}" type="presParOf" srcId="{3728D91B-F7BF-447D-AC62-B0A367987BC0}" destId="{E0C9B349-D386-483E-9F59-A7DA308A82BD}" srcOrd="6" destOrd="0" presId="urn:microsoft.com/office/officeart/2005/8/layout/pList1#1"/>
    <dgm:cxn modelId="{BCE7C358-19F2-40A4-8916-64ED02F629BB}" type="presParOf" srcId="{E0C9B349-D386-483E-9F59-A7DA308A82BD}" destId="{94661F46-EE9D-4125-A54A-B5556122335D}" srcOrd="0" destOrd="0" presId="urn:microsoft.com/office/officeart/2005/8/layout/pList1#1"/>
    <dgm:cxn modelId="{88BCA3E5-2A40-492C-A07C-9F40D11281A7}" type="presParOf" srcId="{E0C9B349-D386-483E-9F59-A7DA308A82BD}" destId="{C6DB18B7-1E2C-4230-9689-E3D9E1B388ED}" srcOrd="1" destOrd="0" presId="urn:microsoft.com/office/officeart/2005/8/layout/pList1#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98EC21-6022-4738-8DF8-193069A23DFC}">
      <dsp:nvSpPr>
        <dsp:cNvPr id="0" name=""/>
        <dsp:cNvSpPr/>
      </dsp:nvSpPr>
      <dsp:spPr>
        <a:xfrm>
          <a:off x="791899" y="297"/>
          <a:ext cx="2167164" cy="1719528"/>
        </a:xfrm>
        <a:prstGeom prst="round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C7561C5-16D3-4C2D-9DB7-BCAC00970FA4}">
      <dsp:nvSpPr>
        <dsp:cNvPr id="0" name=""/>
        <dsp:cNvSpPr/>
      </dsp:nvSpPr>
      <dsp:spPr>
        <a:xfrm>
          <a:off x="914492" y="1522183"/>
          <a:ext cx="1921977" cy="7130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lvl="0" algn="ctr" defTabSz="889000">
            <a:lnSpc>
              <a:spcPct val="90000"/>
            </a:lnSpc>
            <a:spcBef>
              <a:spcPct val="0"/>
            </a:spcBef>
            <a:spcAft>
              <a:spcPct val="35000"/>
            </a:spcAft>
          </a:pPr>
          <a:r>
            <a:rPr lang="es-MX" sz="2000" kern="1200" dirty="0" smtClean="0"/>
            <a:t>HOSPITAL</a:t>
          </a:r>
          <a:endParaRPr lang="es-MX" sz="2000" kern="1200" dirty="0"/>
        </a:p>
      </dsp:txBody>
      <dsp:txXfrm>
        <a:off x="914492" y="1522183"/>
        <a:ext cx="1921977" cy="713053"/>
      </dsp:txXfrm>
    </dsp:sp>
    <dsp:sp modelId="{079DB33A-7D1A-4CCE-9398-EA29AC02AF72}">
      <dsp:nvSpPr>
        <dsp:cNvPr id="0" name=""/>
        <dsp:cNvSpPr/>
      </dsp:nvSpPr>
      <dsp:spPr>
        <a:xfrm>
          <a:off x="3151341" y="14940"/>
          <a:ext cx="2172103" cy="1660957"/>
        </a:xfrm>
        <a:prstGeom prst="roundRect">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7CA819-01E9-473F-8E97-7B546893B9BE}">
      <dsp:nvSpPr>
        <dsp:cNvPr id="0" name=""/>
        <dsp:cNvSpPr/>
      </dsp:nvSpPr>
      <dsp:spPr>
        <a:xfrm>
          <a:off x="3276404" y="1507540"/>
          <a:ext cx="1921977" cy="7130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lvl="0" algn="ctr" defTabSz="889000">
            <a:lnSpc>
              <a:spcPct val="90000"/>
            </a:lnSpc>
            <a:spcBef>
              <a:spcPct val="0"/>
            </a:spcBef>
            <a:spcAft>
              <a:spcPct val="35000"/>
            </a:spcAft>
          </a:pPr>
          <a:r>
            <a:rPr lang="es-MX" sz="2000" kern="1200" dirty="0" smtClean="0"/>
            <a:t>PLANTA LAVADORA</a:t>
          </a:r>
          <a:endParaRPr lang="es-MX" sz="2000" kern="1200" dirty="0"/>
        </a:p>
      </dsp:txBody>
      <dsp:txXfrm>
        <a:off x="3276404" y="1507540"/>
        <a:ext cx="1921977" cy="713053"/>
      </dsp:txXfrm>
    </dsp:sp>
    <dsp:sp modelId="{195D1202-849B-4CC1-AD4D-FC80E991CB31}">
      <dsp:nvSpPr>
        <dsp:cNvPr id="0" name=""/>
        <dsp:cNvSpPr/>
      </dsp:nvSpPr>
      <dsp:spPr>
        <a:xfrm>
          <a:off x="5515723" y="99119"/>
          <a:ext cx="1921977" cy="1324242"/>
        </a:xfrm>
        <a:prstGeom prst="roundRect">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9B58C15-FBDD-4E01-97AF-2991ECA33B88}">
      <dsp:nvSpPr>
        <dsp:cNvPr id="0" name=""/>
        <dsp:cNvSpPr/>
      </dsp:nvSpPr>
      <dsp:spPr>
        <a:xfrm>
          <a:off x="5515723" y="1423361"/>
          <a:ext cx="1921977" cy="7130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lvl="0" algn="ctr" defTabSz="889000">
            <a:lnSpc>
              <a:spcPct val="90000"/>
            </a:lnSpc>
            <a:spcBef>
              <a:spcPct val="0"/>
            </a:spcBef>
            <a:spcAft>
              <a:spcPct val="35000"/>
            </a:spcAft>
          </a:pPr>
          <a:r>
            <a:rPr lang="es-MX" sz="2000" kern="1200" dirty="0" smtClean="0"/>
            <a:t>PLAZA DE LA CUCHILLA</a:t>
          </a:r>
          <a:endParaRPr lang="es-MX" sz="2000" kern="1200" dirty="0"/>
        </a:p>
      </dsp:txBody>
      <dsp:txXfrm>
        <a:off x="5515723" y="1423361"/>
        <a:ext cx="1921977" cy="713053"/>
      </dsp:txXfrm>
    </dsp:sp>
    <dsp:sp modelId="{94661F46-EE9D-4125-A54A-B5556122335D}">
      <dsp:nvSpPr>
        <dsp:cNvPr id="0" name=""/>
        <dsp:cNvSpPr/>
      </dsp:nvSpPr>
      <dsp:spPr>
        <a:xfrm>
          <a:off x="3033774" y="2427434"/>
          <a:ext cx="2162051" cy="1446112"/>
        </a:xfrm>
        <a:prstGeom prst="roundRect">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6DB18B7-1E2C-4230-9689-E3D9E1B388ED}">
      <dsp:nvSpPr>
        <dsp:cNvPr id="0" name=""/>
        <dsp:cNvSpPr/>
      </dsp:nvSpPr>
      <dsp:spPr>
        <a:xfrm>
          <a:off x="3153811" y="3812611"/>
          <a:ext cx="1921977" cy="7130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lvl="0" algn="ctr" defTabSz="889000">
            <a:lnSpc>
              <a:spcPct val="90000"/>
            </a:lnSpc>
            <a:spcBef>
              <a:spcPct val="0"/>
            </a:spcBef>
            <a:spcAft>
              <a:spcPct val="35000"/>
            </a:spcAft>
          </a:pPr>
          <a:r>
            <a:rPr lang="es-MX" sz="2000" kern="1200" dirty="0" smtClean="0"/>
            <a:t>ARROYO LA CUCHILLA</a:t>
          </a:r>
          <a:endParaRPr lang="es-MX" sz="2000" kern="1200" dirty="0"/>
        </a:p>
      </dsp:txBody>
      <dsp:txXfrm>
        <a:off x="3153811" y="3812611"/>
        <a:ext cx="1921977" cy="713053"/>
      </dsp:txXfrm>
    </dsp:sp>
  </dsp:spTree>
</dsp:drawing>
</file>

<file path=ppt/diagrams/layout1.xml><?xml version="1.0" encoding="utf-8"?>
<dgm:layoutDef xmlns:dgm="http://schemas.openxmlformats.org/drawingml/2006/diagram" xmlns:a="http://schemas.openxmlformats.org/drawingml/2006/main" uniqueId="urn:microsoft.com/office/officeart/2005/8/layout/pList1#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676A602F-BEEA-48C3-8D79-AE984F964EBB}" type="datetimeFigureOut">
              <a:rPr lang="es-MX" smtClean="0"/>
              <a:pPr/>
              <a:t>16/04/2012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A9EA6E6-6A5E-44BE-94A9-698B9F69F722}" type="slidenum">
              <a:rPr lang="es-MX" smtClean="0"/>
              <a:pPr/>
              <a:t>‹Nº›</a:t>
            </a:fld>
            <a:endParaRPr lang="es-MX"/>
          </a:p>
        </p:txBody>
      </p:sp>
    </p:spTree>
    <p:extLst>
      <p:ext uri="{BB962C8B-B14F-4D97-AF65-F5344CB8AC3E}">
        <p14:creationId xmlns:p14="http://schemas.microsoft.com/office/powerpoint/2010/main" xmlns="" val="519747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676A602F-BEEA-48C3-8D79-AE984F964EBB}" type="datetimeFigureOut">
              <a:rPr lang="es-MX" smtClean="0"/>
              <a:pPr/>
              <a:t>16/04/2012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A9EA6E6-6A5E-44BE-94A9-698B9F69F722}" type="slidenum">
              <a:rPr lang="es-MX" smtClean="0"/>
              <a:pPr/>
              <a:t>‹Nº›</a:t>
            </a:fld>
            <a:endParaRPr lang="es-MX"/>
          </a:p>
        </p:txBody>
      </p:sp>
    </p:spTree>
    <p:extLst>
      <p:ext uri="{BB962C8B-B14F-4D97-AF65-F5344CB8AC3E}">
        <p14:creationId xmlns:p14="http://schemas.microsoft.com/office/powerpoint/2010/main" xmlns="" val="2843209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676A602F-BEEA-48C3-8D79-AE984F964EBB}" type="datetimeFigureOut">
              <a:rPr lang="es-MX" smtClean="0"/>
              <a:pPr/>
              <a:t>16/04/2012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A9EA6E6-6A5E-44BE-94A9-698B9F69F722}" type="slidenum">
              <a:rPr lang="es-MX" smtClean="0"/>
              <a:pPr/>
              <a:t>‹Nº›</a:t>
            </a:fld>
            <a:endParaRPr lang="es-MX"/>
          </a:p>
        </p:txBody>
      </p:sp>
    </p:spTree>
    <p:extLst>
      <p:ext uri="{BB962C8B-B14F-4D97-AF65-F5344CB8AC3E}">
        <p14:creationId xmlns:p14="http://schemas.microsoft.com/office/powerpoint/2010/main" xmlns="" val="3553634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676A602F-BEEA-48C3-8D79-AE984F964EBB}" type="datetimeFigureOut">
              <a:rPr lang="es-MX" smtClean="0"/>
              <a:pPr/>
              <a:t>16/04/2012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A9EA6E6-6A5E-44BE-94A9-698B9F69F722}" type="slidenum">
              <a:rPr lang="es-MX" smtClean="0"/>
              <a:pPr/>
              <a:t>‹Nº›</a:t>
            </a:fld>
            <a:endParaRPr lang="es-MX"/>
          </a:p>
        </p:txBody>
      </p:sp>
    </p:spTree>
    <p:extLst>
      <p:ext uri="{BB962C8B-B14F-4D97-AF65-F5344CB8AC3E}">
        <p14:creationId xmlns:p14="http://schemas.microsoft.com/office/powerpoint/2010/main" xmlns="" val="581482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76A602F-BEEA-48C3-8D79-AE984F964EBB}" type="datetimeFigureOut">
              <a:rPr lang="es-MX" smtClean="0"/>
              <a:pPr/>
              <a:t>16/04/2012</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8A9EA6E6-6A5E-44BE-94A9-698B9F69F722}" type="slidenum">
              <a:rPr lang="es-MX" smtClean="0"/>
              <a:pPr/>
              <a:t>‹Nº›</a:t>
            </a:fld>
            <a:endParaRPr lang="es-MX"/>
          </a:p>
        </p:txBody>
      </p:sp>
    </p:spTree>
    <p:extLst>
      <p:ext uri="{BB962C8B-B14F-4D97-AF65-F5344CB8AC3E}">
        <p14:creationId xmlns:p14="http://schemas.microsoft.com/office/powerpoint/2010/main" xmlns="" val="154870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676A602F-BEEA-48C3-8D79-AE984F964EBB}" type="datetimeFigureOut">
              <a:rPr lang="es-MX" smtClean="0"/>
              <a:pPr/>
              <a:t>16/04/2012</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A9EA6E6-6A5E-44BE-94A9-698B9F69F722}" type="slidenum">
              <a:rPr lang="es-MX" smtClean="0"/>
              <a:pPr/>
              <a:t>‹Nº›</a:t>
            </a:fld>
            <a:endParaRPr lang="es-MX"/>
          </a:p>
        </p:txBody>
      </p:sp>
    </p:spTree>
    <p:extLst>
      <p:ext uri="{BB962C8B-B14F-4D97-AF65-F5344CB8AC3E}">
        <p14:creationId xmlns:p14="http://schemas.microsoft.com/office/powerpoint/2010/main" xmlns="" val="3455959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676A602F-BEEA-48C3-8D79-AE984F964EBB}" type="datetimeFigureOut">
              <a:rPr lang="es-MX" smtClean="0"/>
              <a:pPr/>
              <a:t>16/04/2012</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8A9EA6E6-6A5E-44BE-94A9-698B9F69F722}" type="slidenum">
              <a:rPr lang="es-MX" smtClean="0"/>
              <a:pPr/>
              <a:t>‹Nº›</a:t>
            </a:fld>
            <a:endParaRPr lang="es-MX"/>
          </a:p>
        </p:txBody>
      </p:sp>
    </p:spTree>
    <p:extLst>
      <p:ext uri="{BB962C8B-B14F-4D97-AF65-F5344CB8AC3E}">
        <p14:creationId xmlns:p14="http://schemas.microsoft.com/office/powerpoint/2010/main" xmlns="" val="7637284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676A602F-BEEA-48C3-8D79-AE984F964EBB}" type="datetimeFigureOut">
              <a:rPr lang="es-MX" smtClean="0"/>
              <a:pPr/>
              <a:t>16/04/2012</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8A9EA6E6-6A5E-44BE-94A9-698B9F69F722}" type="slidenum">
              <a:rPr lang="es-MX" smtClean="0"/>
              <a:pPr/>
              <a:t>‹Nº›</a:t>
            </a:fld>
            <a:endParaRPr lang="es-MX"/>
          </a:p>
        </p:txBody>
      </p:sp>
    </p:spTree>
    <p:extLst>
      <p:ext uri="{BB962C8B-B14F-4D97-AF65-F5344CB8AC3E}">
        <p14:creationId xmlns:p14="http://schemas.microsoft.com/office/powerpoint/2010/main" xmlns="" val="3291645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676A602F-BEEA-48C3-8D79-AE984F964EBB}" type="datetimeFigureOut">
              <a:rPr lang="es-MX" smtClean="0"/>
              <a:pPr/>
              <a:t>16/04/2012</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8A9EA6E6-6A5E-44BE-94A9-698B9F69F722}" type="slidenum">
              <a:rPr lang="es-MX" smtClean="0"/>
              <a:pPr/>
              <a:t>‹Nº›</a:t>
            </a:fld>
            <a:endParaRPr lang="es-MX"/>
          </a:p>
        </p:txBody>
      </p:sp>
    </p:spTree>
    <p:extLst>
      <p:ext uri="{BB962C8B-B14F-4D97-AF65-F5344CB8AC3E}">
        <p14:creationId xmlns:p14="http://schemas.microsoft.com/office/powerpoint/2010/main" xmlns="" val="905127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76A602F-BEEA-48C3-8D79-AE984F964EBB}" type="datetimeFigureOut">
              <a:rPr lang="es-MX" smtClean="0"/>
              <a:pPr/>
              <a:t>16/04/2012</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A9EA6E6-6A5E-44BE-94A9-698B9F69F722}" type="slidenum">
              <a:rPr lang="es-MX" smtClean="0"/>
              <a:pPr/>
              <a:t>‹Nº›</a:t>
            </a:fld>
            <a:endParaRPr lang="es-MX"/>
          </a:p>
        </p:txBody>
      </p:sp>
    </p:spTree>
    <p:extLst>
      <p:ext uri="{BB962C8B-B14F-4D97-AF65-F5344CB8AC3E}">
        <p14:creationId xmlns:p14="http://schemas.microsoft.com/office/powerpoint/2010/main" xmlns="" val="15197108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76A602F-BEEA-48C3-8D79-AE984F964EBB}" type="datetimeFigureOut">
              <a:rPr lang="es-MX" smtClean="0"/>
              <a:pPr/>
              <a:t>16/04/2012</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8A9EA6E6-6A5E-44BE-94A9-698B9F69F722}" type="slidenum">
              <a:rPr lang="es-MX" smtClean="0"/>
              <a:pPr/>
              <a:t>‹Nº›</a:t>
            </a:fld>
            <a:endParaRPr lang="es-MX"/>
          </a:p>
        </p:txBody>
      </p:sp>
    </p:spTree>
    <p:extLst>
      <p:ext uri="{BB962C8B-B14F-4D97-AF65-F5344CB8AC3E}">
        <p14:creationId xmlns:p14="http://schemas.microsoft.com/office/powerpoint/2010/main" xmlns="" val="30823021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4000" r="-4000"/>
          </a:stretch>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6A602F-BEEA-48C3-8D79-AE984F964EBB}" type="datetimeFigureOut">
              <a:rPr lang="es-MX" smtClean="0"/>
              <a:pPr/>
              <a:t>16/04/2012</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9EA6E6-6A5E-44BE-94A9-698B9F69F722}" type="slidenum">
              <a:rPr lang="es-MX" smtClean="0"/>
              <a:pPr/>
              <a:t>‹Nº›</a:t>
            </a:fld>
            <a:endParaRPr lang="es-MX"/>
          </a:p>
        </p:txBody>
      </p:sp>
    </p:spTree>
    <p:extLst>
      <p:ext uri="{BB962C8B-B14F-4D97-AF65-F5344CB8AC3E}">
        <p14:creationId xmlns:p14="http://schemas.microsoft.com/office/powerpoint/2010/main" xmlns="" val="39313963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p:txBody>
          <a:bodyPr/>
          <a:lstStyle/>
          <a:p>
            <a:r>
              <a:rPr lang="es-MX" b="1" dirty="0" smtClean="0"/>
              <a:t>PALAÚ</a:t>
            </a:r>
            <a:endParaRPr lang="es-MX" b="1" dirty="0"/>
          </a:p>
        </p:txBody>
      </p:sp>
      <p:pic>
        <p:nvPicPr>
          <p:cNvPr id="13" name="Picture 4"/>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tretch>
            <a:fillRect/>
          </a:stretch>
        </p:blipFill>
        <p:spPr bwMode="auto">
          <a:xfrm>
            <a:off x="4788024" y="1772817"/>
            <a:ext cx="3672408" cy="36724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0" name="Picture 6"/>
          <p:cNvPicPr>
            <a:picLocks noGrp="1" noChangeAspect="1" noChangeArrowheads="1"/>
          </p:cNvPicPr>
          <p:nvPr>
            <p:ph sz="half" idx="1"/>
          </p:nvPr>
        </p:nvPicPr>
        <p:blipFill>
          <a:blip r:embed="rId3">
            <a:extLst>
              <a:ext uri="{28A0092B-C50C-407E-A947-70E740481C1C}">
                <a14:useLocalDpi xmlns:a14="http://schemas.microsoft.com/office/drawing/2010/main" xmlns="" val="0"/>
              </a:ext>
            </a:extLst>
          </a:blip>
          <a:srcRect/>
          <a:stretch>
            <a:fillRect/>
          </a:stretch>
        </p:blipFill>
        <p:spPr bwMode="auto">
          <a:xfrm>
            <a:off x="755576" y="1924984"/>
            <a:ext cx="3672408" cy="38802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963274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dirty="0" smtClean="0"/>
              <a:t>NUEVA ROSITA</a:t>
            </a:r>
            <a:endParaRPr lang="es-MX" b="1" dirty="0"/>
          </a:p>
        </p:txBody>
      </p:sp>
      <p:sp>
        <p:nvSpPr>
          <p:cNvPr id="3" name="2 Marcador de contenido"/>
          <p:cNvSpPr>
            <a:spLocks noGrp="1"/>
          </p:cNvSpPr>
          <p:nvPr>
            <p:ph idx="1"/>
          </p:nvPr>
        </p:nvSpPr>
        <p:spPr/>
        <p:txBody>
          <a:bodyPr>
            <a:normAutofit fontScale="77500" lnSpcReduction="20000"/>
          </a:bodyPr>
          <a:lstStyle/>
          <a:p>
            <a:r>
              <a:rPr lang="es-MX" dirty="0"/>
              <a:t>La extensión del municipio está constituida principalmente por una planicie con pequeñas elevaciones de tierra de poca </a:t>
            </a:r>
            <a:r>
              <a:rPr lang="es-MX" dirty="0" smtClean="0"/>
              <a:t>altura. Al </a:t>
            </a:r>
            <a:r>
              <a:rPr lang="es-MX" dirty="0"/>
              <a:t>noreste registra subtipos de climas semisecos templados y al este subtipos de climas secos semicálidos; la temperatura media anual es de 35 a 40 °C y la precipitación media anual se encuentra en el rango de los 400 a 500 mm, con régimen de lluvias en los meses de abril, mayo, agosto, septiembre, octubre y escasas en noviembre y diciembre; los vientos predominantes tienen dirección noroeste con velocidad de 10 km/h. La frecuencia de heladas es de 0 a 1 día y granizadas de uno a dos días, en la parte noreste, y en la parte sur-sureste y oeste de 0 a 2 días.</a:t>
            </a:r>
          </a:p>
        </p:txBody>
      </p:sp>
    </p:spTree>
    <p:extLst>
      <p:ext uri="{BB962C8B-B14F-4D97-AF65-F5344CB8AC3E}">
        <p14:creationId xmlns:p14="http://schemas.microsoft.com/office/powerpoint/2010/main" xmlns="" val="435028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dirty="0" smtClean="0"/>
              <a:t>POBLACIÓN DE NUEVA ROSITA</a:t>
            </a:r>
            <a:endParaRPr lang="es-MX" b="1" dirty="0"/>
          </a:p>
        </p:txBody>
      </p:sp>
      <p:sp>
        <p:nvSpPr>
          <p:cNvPr id="3" name="2 Marcador de contenido"/>
          <p:cNvSpPr>
            <a:spLocks noGrp="1"/>
          </p:cNvSpPr>
          <p:nvPr>
            <p:ph idx="1"/>
          </p:nvPr>
        </p:nvSpPr>
        <p:spPr/>
        <p:txBody>
          <a:bodyPr/>
          <a:lstStyle/>
          <a:p>
            <a:r>
              <a:rPr lang="es-MX" dirty="0"/>
              <a:t>La población total del municipio durante 1995 fue de 40,731 habitantes, cifra que representa el 1.87% de la población total del Estado y el .045% de la nación. Durante la década 1970-1980, el municipio tuvo una tasa de crecimiento decreciente del .19% anual, estimándose que para el año 2000 la población llegue a los 36,617 habitantes. La densidad de población es de 55.39 hab./km².</a:t>
            </a:r>
          </a:p>
        </p:txBody>
      </p:sp>
    </p:spTree>
    <p:extLst>
      <p:ext uri="{BB962C8B-B14F-4D97-AF65-F5344CB8AC3E}">
        <p14:creationId xmlns:p14="http://schemas.microsoft.com/office/powerpoint/2010/main" xmlns="" val="40450739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dirty="0" smtClean="0"/>
              <a:t>EDUCACIÓN</a:t>
            </a:r>
            <a:endParaRPr lang="es-MX" b="1" dirty="0"/>
          </a:p>
        </p:txBody>
      </p:sp>
      <p:sp>
        <p:nvSpPr>
          <p:cNvPr id="3" name="2 Marcador de contenido"/>
          <p:cNvSpPr>
            <a:spLocks noGrp="1"/>
          </p:cNvSpPr>
          <p:nvPr>
            <p:ph idx="1"/>
          </p:nvPr>
        </p:nvSpPr>
        <p:spPr/>
        <p:txBody>
          <a:bodyPr>
            <a:normAutofit fontScale="85000" lnSpcReduction="10000"/>
          </a:bodyPr>
          <a:lstStyle/>
          <a:p>
            <a:r>
              <a:rPr lang="es-MX" dirty="0"/>
              <a:t>El Municipio cuenta con infraestructura adecuada para impartir educación inicial, preescolar, primaria, capacitación para el trabajo, secundaria, profesional medio y bachillerato; además cuenta con diferentes instituciones a nivel licenciatura tales como el Instituto Tecnológico de Estudios Superiores de la Región Carbonífera (ITESRC), la Escuela Superior de Contaduría y Administración (ESCA) y la Escuela Superior de Ingeniería de la Universidad Autónoma de Coahuila, también existe un fuerte impulso para que los adultos puedan terminar sus estudios.</a:t>
            </a:r>
          </a:p>
        </p:txBody>
      </p:sp>
    </p:spTree>
    <p:extLst>
      <p:ext uri="{BB962C8B-B14F-4D97-AF65-F5344CB8AC3E}">
        <p14:creationId xmlns:p14="http://schemas.microsoft.com/office/powerpoint/2010/main" xmlns="" val="650300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dirty="0" smtClean="0"/>
              <a:t>SALUD, ABASTO Y DEPORTE</a:t>
            </a:r>
            <a:endParaRPr lang="es-MX" b="1" dirty="0"/>
          </a:p>
        </p:txBody>
      </p:sp>
      <p:sp>
        <p:nvSpPr>
          <p:cNvPr id="3" name="2 Marcador de contenido"/>
          <p:cNvSpPr>
            <a:spLocks noGrp="1"/>
          </p:cNvSpPr>
          <p:nvPr>
            <p:ph idx="1"/>
          </p:nvPr>
        </p:nvSpPr>
        <p:spPr/>
        <p:txBody>
          <a:bodyPr>
            <a:noAutofit/>
          </a:bodyPr>
          <a:lstStyle/>
          <a:p>
            <a:r>
              <a:rPr lang="es-MX" sz="2000" b="1" dirty="0"/>
              <a:t>Salud</a:t>
            </a:r>
          </a:p>
          <a:p>
            <a:r>
              <a:rPr lang="es-MX" sz="2000" dirty="0"/>
              <a:t>En el Municipio las unidades que dan atención a la Salud son: la Secretaría de Salud, el Instituto Mexicano del Seguro Social (IMSS), el Instituto de Seguridad y Servicios Sociales de los Trabajadores del Estado (ISSSTE) y, en el medio rural presta sus servicios la Secretaría de Salud. Además se cuenta con Clínicas particulares, 1 Clínica Hospital y 2 de maternidad.</a:t>
            </a:r>
          </a:p>
          <a:p>
            <a:r>
              <a:rPr lang="es-MX" sz="2000" b="1" dirty="0" smtClean="0"/>
              <a:t>Abasto</a:t>
            </a:r>
            <a:endParaRPr lang="es-MX" sz="2000" b="1" dirty="0"/>
          </a:p>
          <a:p>
            <a:r>
              <a:rPr lang="es-MX" sz="2000" dirty="0"/>
              <a:t>Cuenta con comercio organizado y tiendas de autoservicios, así como abarrotes y misceláneas.</a:t>
            </a:r>
          </a:p>
          <a:p>
            <a:r>
              <a:rPr lang="es-MX" sz="2000" b="1" dirty="0" smtClean="0"/>
              <a:t>Deporte</a:t>
            </a:r>
            <a:endParaRPr lang="es-MX" sz="2000" b="1" dirty="0"/>
          </a:p>
          <a:p>
            <a:r>
              <a:rPr lang="es-MX" sz="2000" dirty="0"/>
              <a:t>Cuenta con diversas unidades deportivas como:</a:t>
            </a:r>
          </a:p>
          <a:p>
            <a:r>
              <a:rPr lang="es-MX" sz="2000" dirty="0"/>
              <a:t>Unidad Deportiva Raúl González Rodríguez Gimnasio Municipal Ricardo Torres Nava Gimnasio Minero Secc. 14 Parque deportivo Rosita Parque de béisbol infantil Santana Guadiana Parque de béisbol Jesús Moreno </a:t>
            </a:r>
          </a:p>
        </p:txBody>
      </p:sp>
    </p:spTree>
    <p:extLst>
      <p:ext uri="{BB962C8B-B14F-4D97-AF65-F5344CB8AC3E}">
        <p14:creationId xmlns:p14="http://schemas.microsoft.com/office/powerpoint/2010/main" xmlns="" val="21759827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dirty="0" smtClean="0"/>
              <a:t>PATRIMONIO</a:t>
            </a:r>
            <a:endParaRPr lang="es-MX" b="1" dirty="0"/>
          </a:p>
        </p:txBody>
      </p:sp>
      <p:sp>
        <p:nvSpPr>
          <p:cNvPr id="3" name="2 Marcador de contenido"/>
          <p:cNvSpPr>
            <a:spLocks noGrp="1"/>
          </p:cNvSpPr>
          <p:nvPr>
            <p:ph idx="1"/>
          </p:nvPr>
        </p:nvSpPr>
        <p:spPr/>
        <p:txBody>
          <a:bodyPr>
            <a:normAutofit lnSpcReduction="10000"/>
          </a:bodyPr>
          <a:lstStyle/>
          <a:p>
            <a:r>
              <a:rPr lang="es-MX" dirty="0"/>
              <a:t>Los monumentos históricos de la ciudad incluyen: el Panteón Municipal del s. XIX, la iglesia de San Juan del s. XIX y la escuela de Ignacio de Zaragoza del s. XX. Cuenta con Presidencias Municipales del siglo XIX.</a:t>
            </a:r>
          </a:p>
          <a:p>
            <a:r>
              <a:rPr lang="es-MX" dirty="0"/>
              <a:t>El Templo de San Juan, construido en el siglo XIX, es un ejemplo agradable de arquitectura local. Hay también un museo dedicado a la historia regional y la cultura</a:t>
            </a:r>
          </a:p>
          <a:p>
            <a:endParaRPr lang="es-MX" dirty="0"/>
          </a:p>
        </p:txBody>
      </p:sp>
    </p:spTree>
    <p:extLst>
      <p:ext uri="{BB962C8B-B14F-4D97-AF65-F5344CB8AC3E}">
        <p14:creationId xmlns:p14="http://schemas.microsoft.com/office/powerpoint/2010/main" xmlns="" val="23046688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dirty="0" smtClean="0"/>
              <a:t>TURISMO</a:t>
            </a:r>
            <a:endParaRPr lang="es-MX" b="1" dirty="0"/>
          </a:p>
        </p:txBody>
      </p:sp>
      <p:sp>
        <p:nvSpPr>
          <p:cNvPr id="3" name="2 Marcador de contenido"/>
          <p:cNvSpPr>
            <a:spLocks noGrp="1"/>
          </p:cNvSpPr>
          <p:nvPr>
            <p:ph idx="1"/>
          </p:nvPr>
        </p:nvSpPr>
        <p:spPr/>
        <p:txBody>
          <a:bodyPr>
            <a:normAutofit fontScale="25000" lnSpcReduction="20000"/>
          </a:bodyPr>
          <a:lstStyle/>
          <a:p>
            <a:r>
              <a:rPr lang="es-MX" sz="9600" dirty="0"/>
              <a:t>Uno de los Puntos que distingue a Nueva Rosita es La Famosa Chimenea prueba del </a:t>
            </a:r>
            <a:r>
              <a:rPr lang="es-MX" sz="9600" dirty="0" smtClean="0"/>
              <a:t>espíritu </a:t>
            </a:r>
            <a:r>
              <a:rPr lang="es-MX" sz="9600" dirty="0"/>
              <a:t>minero de esta región la cual puede ser observada desde cualquier punto de la ciudad. Además dentro de sus atractivos turísticos están los parques llamados Los Sabinitos, que cuentan con arboledas y balnearios. El Consuelo, rodeado de bellezas naturales y en el margen izquierdo del río Sabinas se localizan los parques Los Gritos y San Antonio.</a:t>
            </a:r>
          </a:p>
          <a:p>
            <a:r>
              <a:rPr lang="es-MX" sz="9600" dirty="0"/>
              <a:t>En la plaza principal se le rinde homenaje a Miguel Hidalgo, cuyo monumento está construido con mármol traído desde Italia.</a:t>
            </a:r>
          </a:p>
          <a:p>
            <a:r>
              <a:rPr lang="es-MX" sz="9600" dirty="0"/>
              <a:t>Las fiestas tradicionales se celebran en agosto, con el nombre de Astro Feria, en la cual hay exposición ganadera e industrial. Cuenta con hoteles y restaurantes necesarios para satisfacer la demanda turística.</a:t>
            </a:r>
          </a:p>
          <a:p>
            <a:endParaRPr lang="es-MX" dirty="0"/>
          </a:p>
        </p:txBody>
      </p:sp>
    </p:spTree>
    <p:extLst>
      <p:ext uri="{BB962C8B-B14F-4D97-AF65-F5344CB8AC3E}">
        <p14:creationId xmlns:p14="http://schemas.microsoft.com/office/powerpoint/2010/main" xmlns="" val="29167755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MX" sz="4400" b="1" dirty="0" smtClean="0"/>
              <a:t>PALAÚ</a:t>
            </a:r>
            <a:endParaRPr lang="es-MX" sz="4400" b="1" dirty="0"/>
          </a:p>
        </p:txBody>
      </p:sp>
      <p:sp>
        <p:nvSpPr>
          <p:cNvPr id="5" name="4 Marcador de contenido"/>
          <p:cNvSpPr>
            <a:spLocks noGrp="1"/>
          </p:cNvSpPr>
          <p:nvPr>
            <p:ph idx="1"/>
          </p:nvPr>
        </p:nvSpPr>
        <p:spPr/>
        <p:txBody>
          <a:bodyPr>
            <a:normAutofit fontScale="92500"/>
          </a:bodyPr>
          <a:lstStyle/>
          <a:p>
            <a:r>
              <a:rPr lang="es-MX" dirty="0" smtClean="0"/>
              <a:t>Palaú es una población del estado mexicano de Coahuila, localizada al norte de la entidad en el Municipio de Múzquiz.</a:t>
            </a:r>
          </a:p>
          <a:p>
            <a:r>
              <a:rPr lang="es-MX" dirty="0" smtClean="0"/>
              <a:t>Palaú es un importante centro minero de la región carbonífera de Coahuila, está localizado a 10 kilómetros de la cabecera municipal, Ciudad Melchor Múzquiz y a 25 kilómetros de Nueva Rosita, la principal actividad económica de la región es la minería, principalmente de carbón.</a:t>
            </a:r>
          </a:p>
          <a:p>
            <a:endParaRPr lang="es-MX" dirty="0"/>
          </a:p>
        </p:txBody>
      </p:sp>
    </p:spTree>
    <p:extLst>
      <p:ext uri="{BB962C8B-B14F-4D97-AF65-F5344CB8AC3E}">
        <p14:creationId xmlns:p14="http://schemas.microsoft.com/office/powerpoint/2010/main" xmlns="" val="20927215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83568" y="188640"/>
            <a:ext cx="8229600" cy="1143000"/>
          </a:xfrm>
        </p:spPr>
        <p:txBody>
          <a:bodyPr/>
          <a:lstStyle/>
          <a:p>
            <a:r>
              <a:rPr lang="es-MX" b="1" dirty="0" smtClean="0"/>
              <a:t>UBICACIÓN</a:t>
            </a:r>
            <a:endParaRPr lang="es-MX" b="1" dirty="0"/>
          </a:p>
        </p:txBody>
      </p:sp>
      <p:sp>
        <p:nvSpPr>
          <p:cNvPr id="4" name="3 Marcador de contenido"/>
          <p:cNvSpPr>
            <a:spLocks noGrp="1"/>
          </p:cNvSpPr>
          <p:nvPr>
            <p:ph idx="1"/>
          </p:nvPr>
        </p:nvSpPr>
        <p:spPr/>
        <p:txBody>
          <a:bodyPr>
            <a:normAutofit/>
          </a:bodyPr>
          <a:lstStyle/>
          <a:p>
            <a:r>
              <a:rPr lang="es-MX" sz="4000" dirty="0" err="1" smtClean="0"/>
              <a:t>Palaú</a:t>
            </a:r>
            <a:r>
              <a:rPr lang="es-MX" sz="4000" dirty="0" smtClean="0"/>
              <a:t> se ubica en el municipio Múzquiz en el estado de Coahuila de Zaragoza en las coordenadas geográficas latitud 27.889722 y longitud -101.423333 a una mediana altura de 440 metros sobre el nivel del mar (msnm).</a:t>
            </a:r>
          </a:p>
          <a:p>
            <a:endParaRPr lang="es-MX" dirty="0"/>
          </a:p>
        </p:txBody>
      </p:sp>
    </p:spTree>
    <p:extLst>
      <p:ext uri="{BB962C8B-B14F-4D97-AF65-F5344CB8AC3E}">
        <p14:creationId xmlns:p14="http://schemas.microsoft.com/office/powerpoint/2010/main" xmlns="" val="24776015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dirty="0" smtClean="0"/>
              <a:t>POBLACIÓN DE PALAÚ</a:t>
            </a:r>
            <a:endParaRPr lang="es-MX" b="1" dirty="0"/>
          </a:p>
        </p:txBody>
      </p:sp>
      <p:sp>
        <p:nvSpPr>
          <p:cNvPr id="3" name="2 Marcador de contenido"/>
          <p:cNvSpPr>
            <a:spLocks noGrp="1"/>
          </p:cNvSpPr>
          <p:nvPr>
            <p:ph idx="1"/>
          </p:nvPr>
        </p:nvSpPr>
        <p:spPr/>
        <p:txBody>
          <a:bodyPr>
            <a:normAutofit lnSpcReduction="10000"/>
          </a:bodyPr>
          <a:lstStyle/>
          <a:p>
            <a:r>
              <a:rPr lang="es-MX" dirty="0" smtClean="0"/>
              <a:t>En Palaú viven 16133 personas de las cuales 8063 son masculinos y 8070 femeninos. Hay 10213 ciudadanos que son mayores de 18 años, 1652 personas de ellos tienen 60 años o más de edad. Los habitantes de Palaú visitan un promedio de 4 años la escuela y 3035 personas mayores de 15 años tienen educación post básica. Entre las personas de 15 años o más de edad se encuentran unos 362 analfabetas.</a:t>
            </a:r>
            <a:endParaRPr lang="es-MX" dirty="0"/>
          </a:p>
        </p:txBody>
      </p:sp>
    </p:spTree>
    <p:extLst>
      <p:ext uri="{BB962C8B-B14F-4D97-AF65-F5344CB8AC3E}">
        <p14:creationId xmlns:p14="http://schemas.microsoft.com/office/powerpoint/2010/main" xmlns="" val="3590238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dirty="0" smtClean="0"/>
              <a:t>ECONOMÍA Y CALIDAD DE VIDA</a:t>
            </a:r>
            <a:endParaRPr lang="es-MX" b="1" dirty="0"/>
          </a:p>
        </p:txBody>
      </p:sp>
      <p:sp>
        <p:nvSpPr>
          <p:cNvPr id="3" name="2 Marcador de contenido"/>
          <p:cNvSpPr>
            <a:spLocks noGrp="1"/>
          </p:cNvSpPr>
          <p:nvPr>
            <p:ph idx="1"/>
          </p:nvPr>
        </p:nvSpPr>
        <p:spPr/>
        <p:txBody>
          <a:bodyPr>
            <a:normAutofit fontScale="85000" lnSpcReduction="20000"/>
          </a:bodyPr>
          <a:lstStyle/>
          <a:p>
            <a:r>
              <a:rPr lang="es-MX" dirty="0" smtClean="0"/>
              <a:t>Hay un total de 4094 hogares en Palaú. De estos hogares 4063 son casas normales o departamentos. 38 hogares tienen piso de tierra y 173 consisten en un cuarto solo. En Palaú hay 3970 viviendas que cuentan con instalaciones sanitarias, 3943 viviendas que están conectado a la red pública y 3966 viviendas tienen acceso a la luz eléctrica. De las hogares en Palaú aproximadamente 545 tienen una o más computadoras, 3547 cuentan por lo menos con una lavadora y 3939 viviendas tienen uno o más televisores. La información sobre Palaú está basada en el Censo del 2005 efectuado por el Instituto Nacional de Estadística Geografía e Informática</a:t>
            </a:r>
            <a:endParaRPr lang="es-MX" dirty="0"/>
          </a:p>
        </p:txBody>
      </p:sp>
    </p:spTree>
    <p:extLst>
      <p:ext uri="{BB962C8B-B14F-4D97-AF65-F5344CB8AC3E}">
        <p14:creationId xmlns:p14="http://schemas.microsoft.com/office/powerpoint/2010/main" xmlns="" val="3931673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Título"/>
          <p:cNvSpPr>
            <a:spLocks noGrp="1"/>
          </p:cNvSpPr>
          <p:nvPr>
            <p:ph type="title"/>
          </p:nvPr>
        </p:nvSpPr>
        <p:spPr/>
        <p:txBody>
          <a:bodyPr/>
          <a:lstStyle/>
          <a:p>
            <a:r>
              <a:rPr lang="es-MX" b="1" dirty="0" smtClean="0"/>
              <a:t>PRINCIPALES LUGARES</a:t>
            </a:r>
            <a:endParaRPr lang="es-MX" b="1" dirty="0"/>
          </a:p>
        </p:txBody>
      </p:sp>
      <p:graphicFrame>
        <p:nvGraphicFramePr>
          <p:cNvPr id="12" name="11 Marcador de contenido"/>
          <p:cNvGraphicFramePr>
            <a:graphicFrameLocks noGrp="1"/>
          </p:cNvGraphicFramePr>
          <p:nvPr>
            <p:ph idx="1"/>
            <p:extLst>
              <p:ext uri="{D42A27DB-BD31-4B8C-83A1-F6EECF244321}">
                <p14:modId xmlns:p14="http://schemas.microsoft.com/office/powerpoint/2010/main" xmlns="" val="1038450389"/>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675625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dirty="0" smtClean="0"/>
              <a:t>EDUCACIÓN</a:t>
            </a:r>
            <a:endParaRPr lang="es-MX" b="1" dirty="0"/>
          </a:p>
        </p:txBody>
      </p:sp>
      <p:sp>
        <p:nvSpPr>
          <p:cNvPr id="3" name="2 Marcador de contenido"/>
          <p:cNvSpPr>
            <a:spLocks noGrp="1"/>
          </p:cNvSpPr>
          <p:nvPr>
            <p:ph idx="1"/>
          </p:nvPr>
        </p:nvSpPr>
        <p:spPr>
          <a:xfrm>
            <a:off x="490380" y="1580610"/>
            <a:ext cx="8229600" cy="4525963"/>
          </a:xfrm>
          <a:ln>
            <a:noFill/>
          </a:ln>
        </p:spPr>
        <p:txBody>
          <a:bodyPr>
            <a:normAutofit fontScale="25000" lnSpcReduction="20000"/>
            <a:scene3d>
              <a:camera prst="orthographicFront"/>
              <a:lightRig rig="soft" dir="t">
                <a:rot lat="0" lon="0" rev="10800000"/>
              </a:lightRig>
            </a:scene3d>
            <a:sp3d>
              <a:bevelT w="27940" h="12700"/>
              <a:contourClr>
                <a:srgbClr val="DDDDDD"/>
              </a:contourClr>
            </a:sp3d>
          </a:bodyPr>
          <a:lstStyle/>
          <a:p>
            <a:r>
              <a:rPr lang="es-MX" sz="12800" spc="150" dirty="0">
                <a:ln w="11430">
                  <a:noFill/>
                </a:ln>
              </a:rPr>
              <a:t>Por muchos años en Palau, los egresados de secundaria que aspiraban a la educación media superior lo hacían en instituciones fuera de la localidad ante la escasez de oferta educativa en este nivel, algunos se educaban en las ciudades de Nueva Rosita o Sabinas y otros, lo hacían en la capital de estado (Saltillo) o en Monterrey entre otras ciudades </a:t>
            </a:r>
            <a:r>
              <a:rPr lang="es-MX" sz="12800" spc="150" dirty="0" smtClean="0">
                <a:ln w="11430">
                  <a:noFill/>
                </a:ln>
              </a:rPr>
              <a:t>importantes</a:t>
            </a:r>
            <a:r>
              <a:rPr lang="es-MX" sz="12800" spc="150" dirty="0" smtClean="0">
                <a:ln w="11430"/>
                <a:effectLst>
                  <a:outerShdw blurRad="25400" algn="tl" rotWithShape="0">
                    <a:srgbClr val="000000">
                      <a:alpha val="43000"/>
                    </a:srgbClr>
                  </a:outerShdw>
                </a:effectLst>
              </a:rPr>
              <a:t>.</a:t>
            </a:r>
            <a:endParaRPr lang="es-MX" spc="150" dirty="0">
              <a:ln w="11430"/>
              <a:effectLst>
                <a:outerShdw blurRad="25400" algn="tl" rotWithShape="0">
                  <a:srgbClr val="000000">
                    <a:alpha val="43000"/>
                  </a:srgbClr>
                </a:outerShdw>
              </a:effectLst>
            </a:endParaRPr>
          </a:p>
        </p:txBody>
      </p:sp>
    </p:spTree>
    <p:extLst>
      <p:ext uri="{BB962C8B-B14F-4D97-AF65-F5344CB8AC3E}">
        <p14:creationId xmlns:p14="http://schemas.microsoft.com/office/powerpoint/2010/main" xmlns="" val="35861528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dirty="0" smtClean="0"/>
              <a:t>FLORA	</a:t>
            </a:r>
            <a:endParaRPr lang="es-MX" b="1" dirty="0"/>
          </a:p>
        </p:txBody>
      </p:sp>
      <p:sp>
        <p:nvSpPr>
          <p:cNvPr id="3" name="2 Marcador de contenido"/>
          <p:cNvSpPr>
            <a:spLocks noGrp="1"/>
          </p:cNvSpPr>
          <p:nvPr>
            <p:ph idx="1"/>
          </p:nvPr>
        </p:nvSpPr>
        <p:spPr/>
        <p:txBody>
          <a:bodyPr>
            <a:noAutofit/>
          </a:bodyPr>
          <a:lstStyle/>
          <a:p>
            <a:r>
              <a:rPr lang="es-MX" sz="2400" dirty="0"/>
              <a:t>En las zonas altas de las montañas abundan los bosques de pinos, encinas, cedros, nogales y sabinas. Mientras que en las zonas bajas predomina el matorral desértico </a:t>
            </a:r>
            <a:r>
              <a:rPr lang="es-MX" sz="2400" dirty="0" smtClean="0"/>
              <a:t>micrópilo, </a:t>
            </a:r>
            <a:r>
              <a:rPr lang="es-MX" sz="2400" dirty="0"/>
              <a:t>que lo constituyen el mezquite, gobernadora, guayacán, palma, </a:t>
            </a:r>
            <a:r>
              <a:rPr lang="es-MX" sz="2400" dirty="0" smtClean="0"/>
              <a:t>tosquillo, </a:t>
            </a:r>
            <a:r>
              <a:rPr lang="es-MX" sz="2400" dirty="0"/>
              <a:t>junco, hojasen, largoncillo, nopal abundan el huizache y la yuca. En las orillas de los ríos y arroyos abundan las sabinas, álamos, nogales y encinos. Las áreas agrícolas se localizan en la llanura de suelo de aluvión, en los alrededores de Melchor Múzquiz, Principalmente al noreste y noroeste de la </a:t>
            </a:r>
            <a:r>
              <a:rPr lang="es-MX" sz="2400" dirty="0" smtClean="0"/>
              <a:t>población.</a:t>
            </a:r>
            <a:endParaRPr lang="es-MX" sz="2400" dirty="0"/>
          </a:p>
        </p:txBody>
      </p:sp>
    </p:spTree>
    <p:extLst>
      <p:ext uri="{BB962C8B-B14F-4D97-AF65-F5344CB8AC3E}">
        <p14:creationId xmlns:p14="http://schemas.microsoft.com/office/powerpoint/2010/main" xmlns="" val="30505106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dirty="0" smtClean="0"/>
              <a:t>NUEVA ROSITA  </a:t>
            </a:r>
            <a:endParaRPr lang="es-MX" b="1"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4788024" y="2132856"/>
            <a:ext cx="3600400" cy="3600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55084" y="1412776"/>
            <a:ext cx="3240360" cy="47849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7221066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TotalTime>
  <Words>1063</Words>
  <Application>Microsoft Office PowerPoint</Application>
  <PresentationFormat>Presentación en pantalla (4:3)</PresentationFormat>
  <Paragraphs>41</Paragraphs>
  <Slides>15</Slides>
  <Notes>0</Notes>
  <HiddenSlides>0</HiddenSlides>
  <MMClips>0</MMClips>
  <ScaleCrop>false</ScaleCrop>
  <HeadingPairs>
    <vt:vector size="4" baseType="variant">
      <vt:variant>
        <vt:lpstr>Tema</vt:lpstr>
      </vt:variant>
      <vt:variant>
        <vt:i4>1</vt:i4>
      </vt:variant>
      <vt:variant>
        <vt:lpstr>Títulos de diapositiva</vt:lpstr>
      </vt:variant>
      <vt:variant>
        <vt:i4>15</vt:i4>
      </vt:variant>
    </vt:vector>
  </HeadingPairs>
  <TitlesOfParts>
    <vt:vector size="16" baseType="lpstr">
      <vt:lpstr>Tema de Office</vt:lpstr>
      <vt:lpstr>PALAÚ</vt:lpstr>
      <vt:lpstr>PALAÚ</vt:lpstr>
      <vt:lpstr>UBICACIÓN</vt:lpstr>
      <vt:lpstr>POBLACIÓN DE PALAÚ</vt:lpstr>
      <vt:lpstr>ECONOMÍA Y CALIDAD DE VIDA</vt:lpstr>
      <vt:lpstr>PRINCIPALES LUGARES</vt:lpstr>
      <vt:lpstr>EDUCACIÓN</vt:lpstr>
      <vt:lpstr>FLORA </vt:lpstr>
      <vt:lpstr>NUEVA ROSITA  </vt:lpstr>
      <vt:lpstr>NUEVA ROSITA</vt:lpstr>
      <vt:lpstr>POBLACIÓN DE NUEVA ROSITA</vt:lpstr>
      <vt:lpstr>EDUCACIÓN</vt:lpstr>
      <vt:lpstr>SALUD, ABASTO Y DEPORTE</vt:lpstr>
      <vt:lpstr>PATRIMONIO</vt:lpstr>
      <vt:lpstr>TURISMO</vt:lpstr>
    </vt:vector>
  </TitlesOfParts>
  <Company>PERSONAL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PALAÚ Y NUEVA ROSITA</dc:title>
  <dc:creator>CECY&amp;BIK</dc:creator>
  <cp:lastModifiedBy>Ba-k.com</cp:lastModifiedBy>
  <cp:revision>9</cp:revision>
  <dcterms:created xsi:type="dcterms:W3CDTF">2012-02-14T01:13:58Z</dcterms:created>
  <dcterms:modified xsi:type="dcterms:W3CDTF">2012-04-16T18:58:47Z</dcterms:modified>
</cp:coreProperties>
</file>